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424" r:id="rId2"/>
    <p:sldId id="2435" r:id="rId3"/>
    <p:sldId id="2425" r:id="rId4"/>
    <p:sldId id="2428" r:id="rId5"/>
    <p:sldId id="2427" r:id="rId6"/>
    <p:sldId id="2426" r:id="rId7"/>
    <p:sldId id="2430" r:id="rId8"/>
    <p:sldId id="2436" r:id="rId9"/>
    <p:sldId id="2431" r:id="rId10"/>
    <p:sldId id="2432" r:id="rId11"/>
    <p:sldId id="2437" r:id="rId12"/>
    <p:sldId id="2429" r:id="rId13"/>
    <p:sldId id="2433" r:id="rId14"/>
    <p:sldId id="2434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l2naLr714eafAanXJYXonK4r+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9" autoAdjust="0"/>
  </p:normalViewPr>
  <p:slideViewPr>
    <p:cSldViewPr snapToGrid="0">
      <p:cViewPr>
        <p:scale>
          <a:sx n="70" d="100"/>
          <a:sy n="70" d="100"/>
        </p:scale>
        <p:origin x="116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271af9bc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271af9bc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32271af9bc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33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6F7E809B-2208-CAA9-5737-ABFDF38C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F1D3799B-8E50-F884-DFA8-BA2DCFACB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>
            <a:extLst>
              <a:ext uri="{FF2B5EF4-FFF2-40B4-BE49-F238E27FC236}">
                <a16:creationId xmlns:a16="http://schemas.microsoft.com/office/drawing/2014/main" id="{42F3C854-7E05-5EF2-BFF8-DB7AB08228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7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DAE2-FD8C-AFA6-0BD0-13A44AD3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64E2E-4EE2-E187-5B6E-66CE82628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96CF-D0F0-7B01-07AA-56E83DA8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E7EBF-71C6-D6A4-5448-310A2578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CA88E-0E25-DE4A-F60E-D89B2681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46A0-BAA6-8E02-40E7-AF5910A2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38267-BA2A-0B1B-471C-9A875890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4F40-CAB1-FAF9-E4E6-C036AFA6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C55B-BFC7-E161-E6AF-4E839DA6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56F7-B005-A6DF-3807-A898CF99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E49D5-28D5-4E73-EBC5-3E54FB932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E4FAB-45E8-D098-AA34-73A44BE5E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1F3CE-CED4-618F-0367-A48935F1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6EF3A-8B64-C78D-9BF7-AB3557A0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B455-AF2C-239C-9696-C0A0483E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FC96-6867-6DD8-7903-918003FA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68DA-5256-3EEF-730D-102F92E8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1301-6AAD-139F-DA1A-103E7176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8D3C-3632-CEBF-2C81-68E19A12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BDAF-E493-FE16-E3D0-AC29BFD8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D803-1618-28E2-8A5B-47A2E14A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4BAD-86A2-2D40-93BB-CB6F651B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055CA-56EC-0C5D-9191-A187F47D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45901-B1B6-5ACB-8AFA-D46A1D0F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14C1-DC37-E173-E4AA-10211C90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71B5-2FC1-AB3D-ED13-3FAA4118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6129-CB5B-5767-B3F8-B1CD2BAA6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FB2C-EE02-D1F9-E2B2-A094E3AED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1803-951C-2ABB-6EF8-12E61454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25A2A-04EA-279D-9323-67391A7B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381DD-92C1-63F2-15BC-E726F7FE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450B-8CBA-E2E7-AC98-2A0CF191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AB2D8-5A52-4C6E-6568-43CA5BA6F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2F84-7F4A-C7E5-23D7-A5DC5B6C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C0D60-4D5A-F996-0F1A-442350121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26571-2002-CEFA-BA02-FDE52BF39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AEF07-0500-54D6-8778-78BC1A0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0F90E-6CA3-6BE9-F939-B8949A5E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98D8A-7330-8129-0CAC-1AB97587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1822-F5A3-C3F4-0A25-A4353D56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8E09-8C90-A3AB-B5B9-3C806657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CA245-E53D-1B95-B6C2-DC6269CB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CD75-FF6A-B569-2289-5367E8A4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4A10-03F4-D983-CDC2-D23DA8D9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7DB09-E64B-4FE8-62FB-A4BC8E8D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57572-2E56-4D50-0D2E-8624EA3F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F4E3-C0D2-8C8F-B2CC-77F3BA77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730F-DB1C-D611-DB5A-FF8118E03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E69E5-4D15-AD59-FC92-511F15AC6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372A-5197-40FB-B91F-F1D7577E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94ADF-0336-AC27-AEA2-E63C7B15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403EA-008D-749F-84A2-639462DD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72C-BB93-8249-728E-460E396D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E480B6-9A9B-CE5D-8CE6-2BEEF3D2C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05FF-0977-6807-FEF7-93B884539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49DFA-F063-4AEA-0D0F-0B1D7F2F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5DCF2-65F2-9280-6330-5F12588C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572D3-2493-CD42-11C9-4CA30794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23344-BA56-1C5D-5770-920E654B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0E77-9677-CC7D-9353-4A2FFE21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CF94A-2D27-96CA-7F5F-865B02EB2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001013-D5B1-4841-93C1-461FEED7D7D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66A5-5573-AC8D-4648-2FA241C97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C13C4-F827-2BD9-7E13-E4E9AAD93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4662C-EA7C-4461-BC9C-408EE1172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Update: </a:t>
            </a:r>
            <a:r>
              <a:rPr lang="en-US" sz="4800" i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Develop a Framework  for a Countywide Regional Water Committee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9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Presentation to LAFCO Board of Directors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January 9,2024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/>
              <a:t>Multiagency Collaboration Team: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Eric Rosenblum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Bob Raucher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Dave Smith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Shannon Spurlock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Felicia Marcus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AEF0"/>
                </a:solidFill>
                <a:latin typeface="Play"/>
                <a:ea typeface="Play"/>
                <a:cs typeface="Play"/>
                <a:sym typeface="Play"/>
              </a:rPr>
              <a:t>What could a </a:t>
            </a:r>
            <a:r>
              <a:rPr lang="en-US" sz="3200" dirty="0">
                <a:solidFill>
                  <a:srgbClr val="00AEF0"/>
                </a:solidFill>
                <a:latin typeface="+mn-lt"/>
                <a:ea typeface="Play"/>
                <a:cs typeface="Play"/>
                <a:sym typeface="Play"/>
              </a:rPr>
              <a:t>resilience-focused</a:t>
            </a:r>
            <a:r>
              <a:rPr lang="en-US" sz="3200" dirty="0">
                <a:solidFill>
                  <a:srgbClr val="00AEF0"/>
                </a:solidFill>
                <a:latin typeface="Play"/>
                <a:ea typeface="Play"/>
                <a:cs typeface="Play"/>
                <a:sym typeface="Play"/>
              </a:rPr>
              <a:t> Committee accomplish?</a:t>
            </a:r>
            <a:endParaRPr dirty="0"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91236" y="1458676"/>
            <a:ext cx="114095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7525" marR="1540" indent="-51752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practices for collaboration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how the region can recycle water, or better utilize water that is already imported, so it is not only used once and discarded into the Bay.</a:t>
            </a:r>
          </a:p>
          <a:p>
            <a:pPr marL="517525" marR="1540" indent="-51752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water reuse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enhanced water utilization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7525" marR="1540" indent="-51752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 sustainable practices and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address challenges related to water supply, wastewater discharge, and climate resilience. 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47C3D337-295F-0387-B6A0-CF195A26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>
            <a:extLst>
              <a:ext uri="{FF2B5EF4-FFF2-40B4-BE49-F238E27FC236}">
                <a16:creationId xmlns:a16="http://schemas.microsoft.com/office/drawing/2014/main" id="{811B6071-9690-4EF4-9D9D-9F1081864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AEF0"/>
                </a:solidFill>
                <a:latin typeface="Play"/>
                <a:ea typeface="Play"/>
                <a:cs typeface="Play"/>
                <a:sym typeface="Play"/>
              </a:rPr>
              <a:t>What could a </a:t>
            </a:r>
            <a:r>
              <a:rPr lang="en-US" sz="3200" dirty="0">
                <a:solidFill>
                  <a:srgbClr val="00AEF0"/>
                </a:solidFill>
                <a:latin typeface="+mn-lt"/>
                <a:ea typeface="Play"/>
                <a:cs typeface="Play"/>
                <a:sym typeface="Play"/>
              </a:rPr>
              <a:t>resilience-focused</a:t>
            </a:r>
            <a:r>
              <a:rPr lang="en-US" sz="3200" dirty="0">
                <a:solidFill>
                  <a:srgbClr val="00AEF0"/>
                </a:solidFill>
                <a:latin typeface="Play"/>
                <a:ea typeface="Play"/>
                <a:cs typeface="Play"/>
                <a:sym typeface="Play"/>
              </a:rPr>
              <a:t> Committee accomplish?</a:t>
            </a:r>
            <a:endParaRPr dirty="0"/>
          </a:p>
        </p:txBody>
      </p: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09C4AAAB-6C71-CAD7-7B7D-EF5817383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236" y="1458676"/>
            <a:ext cx="114095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7525" marR="1540" indent="-517525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 for collaboration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how the region can recycle water, or better utilize water that is already imported, so it is not only used once and discarded into the Bay.</a:t>
            </a:r>
          </a:p>
          <a:p>
            <a:pPr marL="517525" marR="1540" indent="-517525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 for water reuse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water utilization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7525" marR="1540" indent="-47751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b="1" dirty="0">
                <a:latin typeface="Calibri"/>
                <a:cs typeface="Calibri"/>
              </a:rPr>
              <a:t>Promote sustainable practices </a:t>
            </a:r>
            <a:r>
              <a:rPr lang="en-US" sz="2400" dirty="0">
                <a:latin typeface="Calibri"/>
                <a:cs typeface="Calibri"/>
              </a:rPr>
              <a:t>and address challenges related to water supply, wastewater discharge, and climate resilience. </a:t>
            </a:r>
          </a:p>
          <a:p>
            <a:pPr marL="517525" marR="1540" indent="-47751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Pool information and analysis on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risk management and resilience challenges;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address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mutual operational challenges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(finance, workforce, supply chains)</a:t>
            </a:r>
          </a:p>
          <a:p>
            <a:pPr marL="517525" marR="1540" lvl="0" indent="-47751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Discuss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mutually beneficial solutions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to climate change and regulatory uncertainty</a:t>
            </a:r>
          </a:p>
          <a:p>
            <a:pPr marL="517525" marR="1540" indent="-428307">
              <a:buSzPct val="64285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Create shared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understanding of reuse costs and benefits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and build public support for potable reuse with consistent messages</a:t>
            </a:r>
          </a:p>
          <a:p>
            <a:pPr marL="517525" marR="1540" lvl="0" indent="-4283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Calibri"/>
              <a:buChar char="•"/>
            </a:pPr>
            <a:endParaRPr lang="en-US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517525" marR="1540" lvl="0" indent="-339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517525" marR="1540" lvl="0" indent="-339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517525" marR="1540" indent="-517525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5053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>
                <a:solidFill>
                  <a:srgbClr val="00B0F0"/>
                </a:solidFill>
              </a:rPr>
              <a:t>Project timeline (progress to date)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36612" y="1380912"/>
            <a:ext cx="64785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Tasks		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2"/>
          </p:nvPr>
        </p:nvSpPr>
        <p:spPr>
          <a:xfrm>
            <a:off x="836612" y="2204824"/>
            <a:ext cx="64785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Execute contract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Scoping meeting w/key agencies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Interview ten Alameda County water and wastewater agency managers and staff, Regional Water Board, others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Interview SFPUC, Central San managers and staff</a:t>
            </a:r>
            <a:endParaRPr sz="2400" dirty="0"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3"/>
          </p:nvPr>
        </p:nvSpPr>
        <p:spPr>
          <a:xfrm>
            <a:off x="7629098" y="1380912"/>
            <a:ext cx="37231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Date Completed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4"/>
          </p:nvPr>
        </p:nvSpPr>
        <p:spPr>
          <a:xfrm>
            <a:off x="7629098" y="2204824"/>
            <a:ext cx="37231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January 2024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February 2024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  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July-November 2024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November 2024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>
                <a:solidFill>
                  <a:srgbClr val="00B0F0"/>
                </a:solidFill>
              </a:rPr>
              <a:t>Project timeline (next steps)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Tasks		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642082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Summarize interview findings and circulate to interviewees for review and comment</a:t>
            </a:r>
            <a:endParaRPr dirty="0"/>
          </a:p>
          <a:p>
            <a:pPr lvl="0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en-US" dirty="0"/>
              <a:t>Convene county-wide meeting to discuss findings with Alameda County water and wastewater agency managers and staff and develop recommendation for Committee 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Submit report to LAFCO</a:t>
            </a:r>
            <a:endParaRPr dirty="0"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3"/>
          </p:nvPr>
        </p:nvSpPr>
        <p:spPr>
          <a:xfrm>
            <a:off x="7492620" y="1681163"/>
            <a:ext cx="386276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Date Proposed</a:t>
            </a:r>
            <a:endParaRPr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4"/>
          </p:nvPr>
        </p:nvSpPr>
        <p:spPr>
          <a:xfrm>
            <a:off x="7492620" y="2505075"/>
            <a:ext cx="38627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January-February 2025</a:t>
            </a:r>
            <a:endParaRPr lang="en-US" sz="2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March-May 2025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June 2025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FE49-9CD4-FDFB-027C-1E176118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2925826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4F1F-A2F1-9CFF-D17A-AA356A20A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Contact: Eric Rosenblum, P.E. (eric@envirospectives.com)</a:t>
            </a:r>
          </a:p>
        </p:txBody>
      </p:sp>
    </p:spTree>
    <p:extLst>
      <p:ext uri="{BB962C8B-B14F-4D97-AF65-F5344CB8AC3E}">
        <p14:creationId xmlns:p14="http://schemas.microsoft.com/office/powerpoint/2010/main" val="17216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150F-7072-80E4-5422-C7128005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AEF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F5A5-9857-998E-5796-DA34872B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/>
              <a:t>LAFCO Municipal Services Review Recommendation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Project Objective and Approach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Preliminary Findings: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What we heard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What we could achieve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701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29986" y="123299"/>
            <a:ext cx="5282100" cy="68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694944" y="1024128"/>
            <a:ext cx="603504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Recommendation #1: 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Alameda LAFCO should create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Countywide Regional Water and Wastewater Committee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 that includes all affected agencies…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to share practices for collaboration on how the region can recycle water,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or better utilize water that is already imported, so it is not only used once and discarded into the Bay.”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Countywide Municipal Services Review of Water, Wastewater, Flood Control and Stormwater Services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Alameda LAFCO (November 2021)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5978" y="545037"/>
            <a:ext cx="6322814" cy="631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t="4532" b="4544"/>
          <a:stretch/>
        </p:blipFill>
        <p:spPr>
          <a:xfrm>
            <a:off x="83209" y="0"/>
            <a:ext cx="5915091" cy="685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87001" y="678066"/>
            <a:ext cx="4460519" cy="5740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544480" y="334967"/>
            <a:ext cx="9093417" cy="87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F0"/>
              </a:buClr>
              <a:buSzPts val="3200"/>
              <a:buFont typeface="Play"/>
              <a:buNone/>
            </a:pPr>
            <a:r>
              <a:rPr lang="en-US" sz="3200" b="1" dirty="0">
                <a:solidFill>
                  <a:srgbClr val="00AEF0"/>
                </a:solidFill>
              </a:rPr>
              <a:t>Lessons from Successful Reuse  Programs</a:t>
            </a:r>
            <a:endParaRPr b="1"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652006" y="1423988"/>
            <a:ext cx="6734755" cy="499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US" sz="2600" b="1" dirty="0"/>
              <a:t>Governance</a:t>
            </a:r>
            <a:endParaRPr sz="1800" b="1" i="0" u="none" strike="noStrike" dirty="0"/>
          </a:p>
          <a:p>
            <a:pPr lvl="0">
              <a:lnSpc>
                <a:spcPct val="110000"/>
              </a:lnSpc>
              <a:spcAft>
                <a:spcPts val="0"/>
              </a:spcAft>
              <a:buClr>
                <a:srgbClr val="00AEF0"/>
              </a:buClr>
              <a:buSzPct val="100000"/>
            </a:pPr>
            <a:r>
              <a:rPr lang="en-US" sz="2100" dirty="0">
                <a:sym typeface="Play"/>
              </a:rPr>
              <a:t>Problems evolve faster than institutions</a:t>
            </a:r>
            <a:r>
              <a:rPr lang="en-US" sz="2100" dirty="0"/>
              <a:t>. </a:t>
            </a:r>
            <a:endParaRPr sz="2100" dirty="0"/>
          </a:p>
          <a:p>
            <a:pPr marL="0" lvl="1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Regulations</a:t>
            </a:r>
            <a:endParaRPr b="1" dirty="0"/>
          </a:p>
          <a:p>
            <a:pPr>
              <a:lnSpc>
                <a:spcPct val="110000"/>
              </a:lnSpc>
              <a:buClr>
                <a:srgbClr val="00AEF0"/>
              </a:buClr>
              <a:buSzPct val="100000"/>
            </a:pPr>
            <a:r>
              <a:rPr lang="en-US" sz="2100" dirty="0">
                <a:sym typeface="Play"/>
              </a:rPr>
              <a:t>Unclear regulations discourage agencies from sharing responsibility. </a:t>
            </a:r>
            <a:endParaRPr sz="2100" dirty="0"/>
          </a:p>
          <a:p>
            <a:pPr marL="0" lvl="1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Economics</a:t>
            </a:r>
            <a:endParaRPr b="1" dirty="0"/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AEF0"/>
              </a:buClr>
              <a:buSzPct val="100000"/>
            </a:pPr>
            <a:r>
              <a:rPr lang="en-US" sz="2100" dirty="0">
                <a:sym typeface="Play"/>
              </a:rPr>
              <a:t>Collaborating agencies must agree on how to account for benefits, share costs and revenues </a:t>
            </a:r>
            <a:endParaRPr sz="2100" dirty="0"/>
          </a:p>
          <a:p>
            <a:pPr marL="0" lvl="1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US" b="1" dirty="0"/>
              <a:t>Management</a:t>
            </a:r>
            <a:endParaRPr sz="1800" b="1" dirty="0">
              <a:ea typeface="Play"/>
              <a:cs typeface="Play"/>
              <a:sym typeface="Play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AEF0"/>
              </a:buClr>
              <a:buSzPct val="100000"/>
            </a:pPr>
            <a:r>
              <a:rPr lang="en-US" sz="2100" dirty="0">
                <a:sym typeface="Play"/>
              </a:rPr>
              <a:t>Responsibility for operation of the reuse system and liability for performance don’t always follow jurisdictional boundaries.</a:t>
            </a:r>
            <a:endParaRPr sz="2100" dirty="0"/>
          </a:p>
          <a:p>
            <a:pPr marL="0" lvl="1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Leadership</a:t>
            </a:r>
            <a:endParaRPr b="1" dirty="0"/>
          </a:p>
          <a:p>
            <a:pPr>
              <a:lnSpc>
                <a:spcPct val="110000"/>
              </a:lnSpc>
              <a:buClr>
                <a:srgbClr val="00AEF0"/>
              </a:buClr>
              <a:buSzPct val="100000"/>
            </a:pPr>
            <a:r>
              <a:rPr lang="en-US" sz="2100" dirty="0">
                <a:sym typeface="Calibri"/>
              </a:rPr>
              <a:t>Leaders must invest personal time to engage members of their own agency and build relationships with external partners.</a:t>
            </a:r>
            <a:endParaRPr sz="2100" dirty="0"/>
          </a:p>
          <a:p>
            <a:pPr marL="285750" lvl="1" indent="-18002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0" u="none" strike="noStrike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271af9bcc_0_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AEF0"/>
                </a:solidFill>
              </a:rPr>
              <a:t>O</a:t>
            </a:r>
            <a:r>
              <a:rPr lang="en-US" sz="4400" dirty="0">
                <a:solidFill>
                  <a:srgbClr val="00AEF0"/>
                </a:solidFill>
              </a:rPr>
              <a:t>ur Approach</a:t>
            </a:r>
            <a:endParaRPr dirty="0"/>
          </a:p>
        </p:txBody>
      </p:sp>
      <p:sp>
        <p:nvSpPr>
          <p:cNvPr id="109" name="Google Shape;109;g32271af9bcc_0_9"/>
          <p:cNvSpPr txBox="1">
            <a:spLocks noGrp="1"/>
          </p:cNvSpPr>
          <p:nvPr>
            <p:ph type="body" idx="1"/>
          </p:nvPr>
        </p:nvSpPr>
        <p:spPr>
          <a:xfrm>
            <a:off x="838200" y="939975"/>
            <a:ext cx="10515600" cy="591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7400" b="1" dirty="0"/>
              <a:t>Draw on National Work on Multi-Agency Water Reuse Collaboration</a:t>
            </a:r>
          </a:p>
          <a:p>
            <a:r>
              <a:rPr lang="en-US" sz="5500" dirty="0"/>
              <a:t>EPA sponsored WRAP 2.16 report (2022)</a:t>
            </a:r>
          </a:p>
          <a:p>
            <a:r>
              <a:rPr lang="en-US" sz="5500" dirty="0"/>
              <a:t>Water Research Foundation Project WRF#5250 (Ongoing)</a:t>
            </a:r>
            <a:endParaRPr lang="en-US" sz="4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7400" b="1" dirty="0"/>
              <a:t>Review Key Planning Documents</a:t>
            </a:r>
          </a:p>
          <a:p>
            <a:r>
              <a:rPr lang="en-US" sz="5500" dirty="0"/>
              <a:t>Individual agency Urban Water Management Plans</a:t>
            </a:r>
          </a:p>
          <a:p>
            <a:r>
              <a:rPr lang="en-US" sz="5500" dirty="0"/>
              <a:t>Integrated Regional Water Management Plans</a:t>
            </a:r>
          </a:p>
          <a:p>
            <a:r>
              <a:rPr lang="en-US" sz="5500" dirty="0"/>
              <a:t>Bay Area Regional Reliability Plan</a:t>
            </a:r>
          </a:p>
          <a:p>
            <a:r>
              <a:rPr lang="en-US" sz="5500" dirty="0"/>
              <a:t>Local Climate Resilience Plans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7400" b="1" dirty="0"/>
              <a:t>Interview Alameda County Water/Wastewater Agencies, Related Entities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b="1" dirty="0"/>
            </a:b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7C7E49-8CEB-8F45-5431-B259D0C48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26651"/>
              </p:ext>
            </p:extLst>
          </p:nvPr>
        </p:nvGraphicFramePr>
        <p:xfrm>
          <a:off x="912628" y="4623965"/>
          <a:ext cx="9900683" cy="129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83">
                  <a:extLst>
                    <a:ext uri="{9D8B030D-6E8A-4147-A177-3AD203B41FA5}">
                      <a16:colId xmlns:a16="http://schemas.microsoft.com/office/drawing/2014/main" val="1464670596"/>
                    </a:ext>
                  </a:extLst>
                </a:gridCol>
                <a:gridCol w="1968625">
                  <a:extLst>
                    <a:ext uri="{9D8B030D-6E8A-4147-A177-3AD203B41FA5}">
                      <a16:colId xmlns:a16="http://schemas.microsoft.com/office/drawing/2014/main" val="1494265097"/>
                    </a:ext>
                  </a:extLst>
                </a:gridCol>
                <a:gridCol w="2318314">
                  <a:extLst>
                    <a:ext uri="{9D8B030D-6E8A-4147-A177-3AD203B41FA5}">
                      <a16:colId xmlns:a16="http://schemas.microsoft.com/office/drawing/2014/main" val="3969317395"/>
                    </a:ext>
                  </a:extLst>
                </a:gridCol>
                <a:gridCol w="1450566">
                  <a:extLst>
                    <a:ext uri="{9D8B030D-6E8A-4147-A177-3AD203B41FA5}">
                      <a16:colId xmlns:a16="http://schemas.microsoft.com/office/drawing/2014/main" val="1793401607"/>
                    </a:ext>
                  </a:extLst>
                </a:gridCol>
                <a:gridCol w="1739095">
                  <a:extLst>
                    <a:ext uri="{9D8B030D-6E8A-4147-A177-3AD203B41FA5}">
                      <a16:colId xmlns:a16="http://schemas.microsoft.com/office/drawing/2014/main" val="549353134"/>
                    </a:ext>
                  </a:extLst>
                </a:gridCol>
              </a:tblGrid>
              <a:tr h="3160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ACWD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CVSD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DSRSD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EBDA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EBMUD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073553"/>
                  </a:ext>
                </a:extLst>
              </a:tr>
              <a:tr h="2798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Hayward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Livermore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Ora Loma SD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USD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Zone 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77979"/>
                  </a:ext>
                </a:extLst>
              </a:tr>
              <a:tr h="5625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Central San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SFPUC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RWQCB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Stormwater managers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140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411480" y="105275"/>
            <a:ext cx="1094232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>
                <a:solidFill>
                  <a:srgbClr val="00B0F0"/>
                </a:solidFill>
              </a:rPr>
              <a:t>Water and Wastewater Agency Priorities</a:t>
            </a: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521208" y="1302951"/>
            <a:ext cx="11233645" cy="544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Water Supply Agency Concerns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Maintaining a reliable supply of high-quality water at all time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Disasters (Cybersecurity, earthquakes)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Drought (storage, banking, reuse)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Replacing aging infrastructure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Treating PFAS, emerging contaminants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dirty="0"/>
              <a:t>Keeping rates affordable </a:t>
            </a:r>
          </a:p>
          <a:p>
            <a:pPr marL="0" lvl="0" indent="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Wastewater Agency Concerns </a:t>
            </a:r>
            <a:endParaRPr sz="2400" b="1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Meeting new Regional Board nutrient permit requirements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Infiltration/Inflow impacts on wastewater treatment plants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Treatment of PFAS, emerging contaminants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Replacing aging infrastructure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Adapting to climate change and sea-level rise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dirty="0"/>
              <a:t>Keeping rates affordable</a:t>
            </a:r>
            <a:endParaRPr sz="20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3D27-8E95-F6AC-CE26-CDFAD571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San Francisco Bay Nutrients Watershed Permit Order R2-2024-0013 (NPDES Permit CA0038873)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6C8E-69EA-5CCD-5C52-F3712A90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i="0" u="none" strike="noStrike" baseline="0" dirty="0">
                <a:latin typeface="Arial" panose="020B0604020202020204" pitchFamily="34" charset="0"/>
              </a:rPr>
              <a:t>This Order requires the Dischargers to </a:t>
            </a:r>
            <a:r>
              <a:rPr lang="en-US" sz="2400" b="1" i="0" u="none" strike="noStrike" baseline="0" dirty="0">
                <a:latin typeface="Arial" panose="020B0604020202020204" pitchFamily="34" charset="0"/>
              </a:rPr>
              <a:t>reduce dry season total inorganic nitrogen loads 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to San Francisco Bay </a:t>
            </a:r>
            <a:r>
              <a:rPr lang="en-US" sz="2400" b="1" i="0" u="none" strike="noStrike" baseline="0" dirty="0">
                <a:latin typeface="Arial" panose="020B0604020202020204" pitchFamily="34" charset="0"/>
              </a:rPr>
              <a:t>by 40 percent regionwide compared to 2022 loads over a 10-year period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, which is the maximum time allowed in an NPDES permit by the State Water Resources Control Board’s (State Water Board) </a:t>
            </a:r>
            <a:r>
              <a:rPr lang="en-US" sz="2400" b="0" i="1" u="none" strike="noStrike" baseline="0" dirty="0">
                <a:latin typeface="Arial" panose="020B0604020202020204" pitchFamily="34" charset="0"/>
              </a:rPr>
              <a:t>Policy for Compliance Schedules in National Pollutant Discharge Elimination System Permits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Compliance Schedule Policy; Resolution 2008-0025 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4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F289-ADA7-A3AB-2F37-0D0051BF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Reuse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299A1-5D5E-4EDF-1B3B-897593BA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517904"/>
            <a:ext cx="8974540" cy="5047487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Interest in Reuse Varies Widely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Water</a:t>
            </a: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agencies </a:t>
            </a: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favor adoption of cheaper supply alternatives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Wastewater agencies focusing on faster implementation of treatment technologies to remove nitrogen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Interagency cooperation among suppliers facilitates water transfers</a:t>
            </a:r>
            <a:endParaRPr lang="en-US" sz="2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Greater interest in reuse among agencies in eastern Alameda County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lang="en-US" sz="2900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Shared Concerns about Water Reuse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</a:rPr>
              <a:t>Concerns about perceived high cost of reuse, residual pollutants in wastewater, and lack of public acceptance of potable reuse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 mechanisms for collaboration among “stovepipes” (</a:t>
            </a:r>
            <a:r>
              <a:rPr lang="en-US" sz="29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water supply, wastewater, stormwater agencies</a:t>
            </a: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  <a:defRPr/>
            </a:pPr>
            <a:r>
              <a:rPr lang="en-US" sz="2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Hard to get water supply agency attention on reuse BUT high potential for sub-regional collaborations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indent="0">
              <a:lnSpc>
                <a:spcPct val="13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555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874</Words>
  <Application>Microsoft Office PowerPoint</Application>
  <PresentationFormat>Widescreen</PresentationFormat>
  <Paragraphs>140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Play</vt:lpstr>
      <vt:lpstr>Wingdings</vt:lpstr>
      <vt:lpstr>Cambria Math</vt:lpstr>
      <vt:lpstr>Aptos Display</vt:lpstr>
      <vt:lpstr>Arial</vt:lpstr>
      <vt:lpstr>Calibri</vt:lpstr>
      <vt:lpstr>1_Office Theme</vt:lpstr>
      <vt:lpstr>Update: Develop a Framework  for a Countywide Regional Water Committee</vt:lpstr>
      <vt:lpstr>Overview</vt:lpstr>
      <vt:lpstr>PowerPoint Presentation</vt:lpstr>
      <vt:lpstr>PowerPoint Presentation</vt:lpstr>
      <vt:lpstr>Lessons from Successful Reuse  Programs</vt:lpstr>
      <vt:lpstr>Our Approach</vt:lpstr>
      <vt:lpstr>Water and Wastewater Agency Priorities</vt:lpstr>
      <vt:lpstr>San Francisco Bay Nutrients Watershed Permit Order R2-2024-0013 (NPDES Permit CA0038873) </vt:lpstr>
      <vt:lpstr>Reuse Challenges</vt:lpstr>
      <vt:lpstr>What could a resilience-focused Committee accomplish?</vt:lpstr>
      <vt:lpstr>What could a resilience-focused Committee accomplish?</vt:lpstr>
      <vt:lpstr>Project timeline (progress to date)</vt:lpstr>
      <vt:lpstr>Project timeline (next steps)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 Rosenblum</dc:creator>
  <cp:lastModifiedBy>Eric Rosenblum</cp:lastModifiedBy>
  <cp:revision>12</cp:revision>
  <dcterms:created xsi:type="dcterms:W3CDTF">2024-12-30T16:35:55Z</dcterms:created>
  <dcterms:modified xsi:type="dcterms:W3CDTF">2025-01-09T09:27:29Z</dcterms:modified>
</cp:coreProperties>
</file>